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8DBE-0898-4C0D-8656-D53A40BB87E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C615-CD6A-42C0-B805-24318DC00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wm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Nation</a:t>
            </a:r>
            <a:br>
              <a:rPr lang="en-US" dirty="0" smtClean="0"/>
            </a:br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The Jeffersonian Era:</a:t>
            </a:r>
          </a:p>
          <a:p>
            <a:r>
              <a:rPr lang="en-US" dirty="0" smtClean="0"/>
              <a:t>Jefferson-War of 1812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Maintains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Due to the conflict between Britain &amp; France, American shipping rights were being violated</a:t>
            </a:r>
          </a:p>
          <a:p>
            <a:r>
              <a:rPr lang="en-US" sz="2400" dirty="0" smtClean="0"/>
              <a:t>Both France &amp; Britain seized cargos from American ships, but the British </a:t>
            </a:r>
            <a:r>
              <a:rPr lang="en-US" sz="2400" b="1" i="1" u="sng" dirty="0" smtClean="0"/>
              <a:t>impressed</a:t>
            </a:r>
            <a:r>
              <a:rPr lang="en-US" sz="2400" dirty="0" smtClean="0"/>
              <a:t> American sailors (kidnapped them &amp; forced them into service in the British navy) leading some Americans to call for war</a:t>
            </a:r>
          </a:p>
          <a:p>
            <a:r>
              <a:rPr lang="en-US" sz="2400" dirty="0" smtClean="0"/>
              <a:t>Jefferson wanted to avoid war if at all possible</a:t>
            </a:r>
          </a:p>
          <a:p>
            <a:r>
              <a:rPr lang="en-US" sz="2400" b="1" i="1" u="sng" dirty="0" smtClean="0"/>
              <a:t>Chesapeake Incident</a:t>
            </a:r>
            <a:r>
              <a:rPr lang="en-US" sz="2400" dirty="0" smtClean="0"/>
              <a:t>: (1807)British navy fired upon an American ship and boarded it searching for British deserters, killing 3 Americans</a:t>
            </a:r>
          </a:p>
          <a:p>
            <a:r>
              <a:rPr lang="en-US" sz="2400" b="1" i="1" u="sng" dirty="0" smtClean="0"/>
              <a:t>Embargo Act of 1807</a:t>
            </a:r>
            <a:r>
              <a:rPr lang="en-US" sz="2400" dirty="0" smtClean="0"/>
              <a:t>:  In response to the Chesapeake incident &amp; as an attempt to avoid war, Jefferson convinced Congress to stop all foreign trade &amp; keep American ships docked in the US with the embargo (Hoped stopping US trade would damage Britain &amp; France’s economies &amp; force them to stop seizing American ships</a:t>
            </a:r>
          </a:p>
          <a:p>
            <a:pPr lvl="1"/>
            <a:r>
              <a:rPr lang="en-US" sz="2000" dirty="0" smtClean="0"/>
              <a:t>Embargo hurt American economy more than Britain or France and was lifted by Jefferson before leaving office in 1809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fferson stat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0"/>
            <a:ext cx="3124200" cy="6858000"/>
          </a:xfrm>
          <a:prstGeom prst="rect">
            <a:avLst/>
          </a:prstGeom>
        </p:spPr>
      </p:pic>
      <p:pic>
        <p:nvPicPr>
          <p:cNvPr id="4" name="Picture 3" descr="Jefferson L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733800"/>
            <a:ext cx="2819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57200"/>
            <a:ext cx="604825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Jefferson Leaves office in 1809</a:t>
            </a:r>
          </a:p>
          <a:p>
            <a:endParaRPr lang="en-US" sz="2000" dirty="0" smtClean="0"/>
          </a:p>
          <a:p>
            <a:r>
              <a:rPr lang="en-US" sz="2000" dirty="0" smtClean="0"/>
              <a:t>Jefferson followed the two term tradition of Washington</a:t>
            </a:r>
          </a:p>
          <a:p>
            <a:r>
              <a:rPr lang="en-US" sz="2000" dirty="0" smtClean="0"/>
              <a:t>and did not seek a third term  as president.</a:t>
            </a:r>
          </a:p>
          <a:p>
            <a:endParaRPr lang="en-US" sz="2000" dirty="0" smtClean="0"/>
          </a:p>
          <a:p>
            <a:r>
              <a:rPr lang="en-US" sz="2000" dirty="0" smtClean="0"/>
              <a:t>He returned home to his beloved Monticello in Virginia</a:t>
            </a:r>
          </a:p>
          <a:p>
            <a:r>
              <a:rPr lang="en-US" sz="2000" dirty="0" smtClean="0"/>
              <a:t>and founded the University of Virginia because he</a:t>
            </a:r>
          </a:p>
          <a:p>
            <a:r>
              <a:rPr lang="en-US" sz="2000" dirty="0" smtClean="0"/>
              <a:t>believed education was key to sustaining government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Main Objectives: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Describe major political, social, &amp; economic events of Thomas Jefferson’s presidency:  Louisiana Purchase, Reducing the Federal Government, Impressments of Seamen, Embargo Act of 1807</a:t>
            </a:r>
          </a:p>
          <a:p>
            <a:pPr marL="514350" indent="-514350"/>
            <a:r>
              <a:rPr lang="en-US" sz="2800" dirty="0" smtClean="0"/>
              <a:t>2.  Analyze the major causes and effects of the War of 1812</a:t>
            </a:r>
          </a:p>
        </p:txBody>
      </p:sp>
      <p:pic>
        <p:nvPicPr>
          <p:cNvPr id="5" name="Picture 4" descr="Burning-of-Capit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020" y="4724400"/>
            <a:ext cx="1868980" cy="158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4556" y="4857750"/>
            <a:ext cx="134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British burn Washington</a:t>
            </a:r>
            <a:endParaRPr lang="en-US" sz="1200" b="1" dirty="0"/>
          </a:p>
        </p:txBody>
      </p:sp>
      <p:pic>
        <p:nvPicPr>
          <p:cNvPr id="7" name="Picture 6" descr="Jackson_Battle_of_New_Orlean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573" y="3200400"/>
            <a:ext cx="1903520" cy="1494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2573" y="4191000"/>
            <a:ext cx="163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Jackson-Battle of New Orleans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9" name="Picture 8" descr="jamesmadison1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7373" y="3200400"/>
            <a:ext cx="900590" cy="1187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76973" y="3276600"/>
            <a:ext cx="8038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James Madison</a:t>
            </a:r>
            <a:endParaRPr lang="en-US" sz="1050" b="1" dirty="0"/>
          </a:p>
        </p:txBody>
      </p:sp>
      <p:pic>
        <p:nvPicPr>
          <p:cNvPr id="11" name="Picture 10" descr="louisiana_purchase_treaty_agre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973" y="4114800"/>
            <a:ext cx="1869134" cy="1296850"/>
          </a:xfrm>
          <a:prstGeom prst="rect">
            <a:avLst/>
          </a:prstGeom>
        </p:spPr>
      </p:pic>
      <p:pic>
        <p:nvPicPr>
          <p:cNvPr id="12" name="Picture 11" descr="Lewis &amp; Cla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373" y="5128052"/>
            <a:ext cx="1178955" cy="13263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2790" y="6061502"/>
            <a:ext cx="721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Lewis &amp; Clark</a:t>
            </a: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sacajawe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1573" y="5029200"/>
            <a:ext cx="883569" cy="11613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9173" y="6019800"/>
            <a:ext cx="82133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Sacajawea</a:t>
            </a:r>
            <a:endParaRPr lang="en-US" sz="1050" b="1" dirty="0"/>
          </a:p>
        </p:txBody>
      </p:sp>
      <p:pic>
        <p:nvPicPr>
          <p:cNvPr id="16" name="Picture 15" descr="tecumse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773" y="3124200"/>
            <a:ext cx="1289482" cy="12894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64390" y="4057650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Tecumseh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ograbm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67173" y="4648200"/>
            <a:ext cx="1780712" cy="1417406"/>
          </a:xfrm>
          <a:prstGeom prst="rect">
            <a:avLst/>
          </a:prstGeom>
        </p:spPr>
      </p:pic>
      <p:pic>
        <p:nvPicPr>
          <p:cNvPr id="19" name="Picture 18" descr="president madis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69757" y="5162550"/>
            <a:ext cx="1285644" cy="1228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2157" y="5238750"/>
            <a:ext cx="517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Madison</a:t>
            </a:r>
            <a:endParaRPr lang="en-US" sz="1050" b="1" dirty="0"/>
          </a:p>
        </p:txBody>
      </p:sp>
      <p:pic>
        <p:nvPicPr>
          <p:cNvPr id="1026" name="Picture 2" descr="C:\Documents and Settings\Administrator\Local Settings\Temporary Internet Files\Content.IE5\SX2BS1EF\MCj0397927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00373" y="3276600"/>
            <a:ext cx="1348430" cy="1621063"/>
          </a:xfrm>
          <a:prstGeom prst="rect">
            <a:avLst/>
          </a:prstGeom>
          <a:noFill/>
        </p:spPr>
      </p:pic>
      <p:pic>
        <p:nvPicPr>
          <p:cNvPr id="22" name="Picture 21" descr="wililam harriso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86573" y="3276600"/>
            <a:ext cx="1059217" cy="12894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62773" y="4191000"/>
            <a:ext cx="8236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Harrison</a:t>
            </a: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barbary_pirates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173" y="3352800"/>
            <a:ext cx="1228078" cy="11666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43373" y="5943600"/>
            <a:ext cx="99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Embargo Act of 1807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fferson 's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28600"/>
            <a:ext cx="2209800" cy="2399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740625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Jefferson Simplifies Government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Jefferson’s election ended the Federalist period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He was the first Democratic-Republican president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He was the first to serve in the District of Columbia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He made the president appear more like common Americans </a:t>
            </a:r>
          </a:p>
          <a:p>
            <a:r>
              <a:rPr lang="en-US" sz="2000" dirty="0" smtClean="0"/>
              <a:t> because he did away with certain formalities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Decreased the size of the federal government: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Cut government </a:t>
            </a:r>
            <a:r>
              <a:rPr lang="en-US" sz="2000" b="1" u="sng" dirty="0" smtClean="0"/>
              <a:t>bureaucracy</a:t>
            </a: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Reduced the size of the Army &amp; Navy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Reduce national debt by almost half despite eliminating some taxes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Paid debt by selling western federal lands</a:t>
            </a:r>
          </a:p>
          <a:p>
            <a:pPr marL="800100" lvl="1" indent="-342900"/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/>
            <a:r>
              <a:rPr lang="en-US" sz="2000" b="1" i="1" dirty="0" smtClean="0"/>
              <a:t>“That government which governs least, governs best”  Thomas Paine </a:t>
            </a:r>
            <a:r>
              <a:rPr lang="en-US" sz="2000" dirty="0" smtClean="0"/>
              <a:t>  </a:t>
            </a:r>
          </a:p>
          <a:p>
            <a:pPr marL="800100" lvl="1" indent="-342900"/>
            <a:r>
              <a:rPr lang="en-US" sz="2000" dirty="0" smtClean="0"/>
              <a:t>Jefferson believed in this philosophy, too!</a:t>
            </a:r>
            <a:r>
              <a:rPr lang="en-US" sz="2000" b="1" i="1" dirty="0" smtClean="0"/>
              <a:t> </a:t>
            </a:r>
          </a:p>
          <a:p>
            <a:pPr marL="800100" lvl="1" indent="-342900"/>
            <a:endParaRPr lang="en-US" sz="2000" i="1" dirty="0" smtClean="0"/>
          </a:p>
          <a:p>
            <a:pPr marL="800100" lvl="1" indent="-342900"/>
            <a:endParaRPr lang="en-US" sz="2000" i="1" dirty="0" smtClean="0"/>
          </a:p>
          <a:p>
            <a:pPr marL="800100" lvl="1" indent="-342900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buryvmad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4009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chemeClr val="bg1"/>
                </a:solidFill>
              </a:rPr>
              <a:t>Marbury</a:t>
            </a:r>
            <a:r>
              <a:rPr lang="en-US" sz="2800" i="1" dirty="0" smtClean="0">
                <a:solidFill>
                  <a:schemeClr val="bg1"/>
                </a:solidFill>
              </a:rPr>
              <a:t> v Madison </a:t>
            </a:r>
            <a:r>
              <a:rPr lang="en-US" sz="2800" dirty="0" smtClean="0">
                <a:solidFill>
                  <a:schemeClr val="bg1"/>
                </a:solidFill>
              </a:rPr>
              <a:t>Recap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Before leaving office, John Adams had the </a:t>
            </a:r>
            <a:r>
              <a:rPr lang="en-US" sz="2200" b="1" u="sng" dirty="0" smtClean="0"/>
              <a:t>Judiciary Act of 1801</a:t>
            </a:r>
            <a:r>
              <a:rPr lang="en-US" sz="2200" dirty="0" smtClean="0"/>
              <a:t> passed that would create 16 new federal judgeships in an attempt to keep Federalist in control of one branch of the federal government (</a:t>
            </a:r>
            <a:r>
              <a:rPr lang="en-US" sz="2200" b="1" u="sng" dirty="0" smtClean="0"/>
              <a:t>midnight appointments</a:t>
            </a:r>
            <a:r>
              <a:rPr lang="en-US" sz="2200" dirty="0" smtClean="0"/>
              <a:t>)</a:t>
            </a:r>
          </a:p>
          <a:p>
            <a:pPr marL="342900" indent="-342900">
              <a:buAutoNum type="arabicPeriod" startAt="2"/>
            </a:pPr>
            <a:r>
              <a:rPr lang="en-US" sz="2200" dirty="0" smtClean="0"/>
              <a:t>William </a:t>
            </a:r>
            <a:r>
              <a:rPr lang="en-US" sz="2200" dirty="0" err="1" smtClean="0"/>
              <a:t>Marbury</a:t>
            </a:r>
            <a:r>
              <a:rPr lang="en-US" sz="2200" dirty="0" smtClean="0"/>
              <a:t> did not receive his appointment and sued for his position</a:t>
            </a:r>
          </a:p>
          <a:p>
            <a:pPr marL="342900" indent="-342900">
              <a:buAutoNum type="arabicPeriod" startAt="2"/>
            </a:pPr>
            <a:r>
              <a:rPr lang="en-US" sz="2200" dirty="0" smtClean="0"/>
              <a:t>The Supreme Court (Chief Justice John Marshall) ruled against </a:t>
            </a:r>
            <a:r>
              <a:rPr lang="en-US" sz="2200" dirty="0" err="1" smtClean="0"/>
              <a:t>Marbury</a:t>
            </a:r>
            <a:r>
              <a:rPr lang="en-US" sz="2200" dirty="0" smtClean="0"/>
              <a:t> in the 1803 case </a:t>
            </a:r>
            <a:r>
              <a:rPr lang="en-US" sz="2200" b="1" i="1" u="sng" dirty="0" err="1" smtClean="0"/>
              <a:t>Marbury</a:t>
            </a:r>
            <a:r>
              <a:rPr lang="en-US" sz="2200" b="1" i="1" u="sng" dirty="0" smtClean="0"/>
              <a:t> v. Madison</a:t>
            </a:r>
            <a:r>
              <a:rPr lang="en-US" sz="2200" dirty="0" smtClean="0"/>
              <a:t> which established </a:t>
            </a:r>
            <a:r>
              <a:rPr lang="en-US" sz="2200" b="1" u="sng" dirty="0" smtClean="0"/>
              <a:t>judicial review</a:t>
            </a:r>
            <a:r>
              <a:rPr lang="en-US" sz="2200" dirty="0" smtClean="0"/>
              <a:t> – the ability of the Supreme Court to rule and act of Congress unconstitutional.</a:t>
            </a:r>
          </a:p>
          <a:p>
            <a:pPr marL="342900" indent="-342900"/>
            <a:r>
              <a:rPr lang="en-US" sz="2200" dirty="0" smtClean="0"/>
              <a:t>4.  William </a:t>
            </a:r>
            <a:r>
              <a:rPr lang="en-US" sz="2200" dirty="0" err="1" smtClean="0"/>
              <a:t>Marbury</a:t>
            </a:r>
            <a:r>
              <a:rPr lang="en-US" sz="2200" dirty="0" smtClean="0"/>
              <a:t> did not get to become a judge </a:t>
            </a:r>
            <a:r>
              <a:rPr lang="en-US" sz="2200" dirty="0" smtClean="0">
                <a:sym typeface="Wingdings" pitchFamily="2" charset="2"/>
              </a:rPr>
              <a:t> </a:t>
            </a:r>
            <a:endParaRPr lang="en-US" sz="2200" dirty="0"/>
          </a:p>
        </p:txBody>
      </p:sp>
      <p:pic>
        <p:nvPicPr>
          <p:cNvPr id="6" name="Picture 5" descr="marbu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029200"/>
            <a:ext cx="20574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6477000"/>
            <a:ext cx="743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Marbury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Louisiana Territory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0198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Ceded by Spain to France in 1800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Voided </a:t>
            </a:r>
            <a:r>
              <a:rPr lang="en-US" sz="2800" b="1" u="sng" dirty="0"/>
              <a:t>Treaty of San Lorenzo</a:t>
            </a:r>
            <a:r>
              <a:rPr lang="en-US" sz="2800" b="1" dirty="0"/>
              <a:t> (Pinckney Treaty)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Gave US transit rights to Mississippi River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Gave US right of deposit in New Orleans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Threatened hold on lands west of Appalachians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Farmers might not get crops to market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Feared Napoleon building an American Empire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Which was his plan!</a:t>
            </a:r>
          </a:p>
        </p:txBody>
      </p:sp>
      <p:pic>
        <p:nvPicPr>
          <p:cNvPr id="5125" name="Picture 5" descr="p06Lpu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341" y="1295400"/>
            <a:ext cx="3345659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/>
              <a:t>Toussaint L’Ouverture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990600"/>
            <a:ext cx="6096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A.K.A. the “Black Napoleon”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Led a slave revolt on the island of Hispaniola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Saint Dominique (Santo Domingo)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Finally crushed after Napoleon sent 20,000 troops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Which finally crushed the revolt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But suffered a heavy toll because of yellow fever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Ended Napoleon’s dream of a North American Empire</a:t>
            </a:r>
          </a:p>
        </p:txBody>
      </p:sp>
      <p:pic>
        <p:nvPicPr>
          <p:cNvPr id="6149" name="Picture 5" descr="3tous031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66805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/>
              <a:t>Negotiations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5626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Robert R. Livingston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US Minister to France</a:t>
            </a:r>
          </a:p>
          <a:p>
            <a:pPr>
              <a:lnSpc>
                <a:spcPct val="80000"/>
              </a:lnSpc>
            </a:pPr>
            <a:r>
              <a:rPr lang="en-US" sz="2400" b="1"/>
              <a:t>James Monroe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Sent to France specifically to negotiate deal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Authorized to purchase New Orleans and West Florida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For up to $10 million</a:t>
            </a:r>
          </a:p>
          <a:p>
            <a:pPr>
              <a:lnSpc>
                <a:spcPct val="80000"/>
              </a:lnSpc>
            </a:pPr>
            <a:r>
              <a:rPr lang="en-US" sz="2400" b="1"/>
              <a:t>Talleyrand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French foreign minister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Offered all of Louisiana for $15 million in 1803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60 million francs</a:t>
            </a:r>
          </a:p>
          <a:p>
            <a:pPr lvl="2">
              <a:lnSpc>
                <a:spcPct val="80000"/>
              </a:lnSpc>
            </a:pPr>
            <a:r>
              <a:rPr lang="en-US" sz="1800" b="1"/>
              <a:t>About 3</a:t>
            </a:r>
            <a:r>
              <a:rPr lang="en-US" sz="1800" b="1">
                <a:cs typeface="Arial" charset="0"/>
              </a:rPr>
              <a:t>¢ per arce</a:t>
            </a:r>
          </a:p>
          <a:p>
            <a:pPr lvl="2">
              <a:lnSpc>
                <a:spcPct val="80000"/>
              </a:lnSpc>
            </a:pPr>
            <a:r>
              <a:rPr lang="en-US" sz="1800" b="1">
                <a:cs typeface="Arial" charset="0"/>
              </a:rPr>
              <a:t>Agreed to by Livingston and Monroe</a:t>
            </a:r>
          </a:p>
          <a:p>
            <a:pPr lvl="3">
              <a:lnSpc>
                <a:spcPct val="80000"/>
              </a:lnSpc>
            </a:pPr>
            <a:r>
              <a:rPr lang="en-US" sz="1600" b="1">
                <a:cs typeface="Arial" charset="0"/>
              </a:rPr>
              <a:t>Before Napoleon changed his mind</a:t>
            </a:r>
          </a:p>
          <a:p>
            <a:pPr lvl="3">
              <a:lnSpc>
                <a:spcPct val="80000"/>
              </a:lnSpc>
            </a:pPr>
            <a:r>
              <a:rPr lang="en-US" sz="1600" b="1">
                <a:cs typeface="Arial" charset="0"/>
              </a:rPr>
              <a:t>But without the consent of Jefferson</a:t>
            </a:r>
          </a:p>
          <a:p>
            <a:pPr>
              <a:lnSpc>
                <a:spcPct val="80000"/>
              </a:lnSpc>
            </a:pPr>
            <a:endParaRPr lang="en-US" sz="2400" b="1"/>
          </a:p>
        </p:txBody>
      </p:sp>
      <p:pic>
        <p:nvPicPr>
          <p:cNvPr id="7175" name="Picture 7" descr="Morse_JamesMonr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2743200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Jefferson’s Dilemma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He was a strict constructionist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No power to add new territory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No power to grant citizenship to residents of territory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So concluded the purchase was unconstitutional</a:t>
            </a:r>
          </a:p>
          <a:p>
            <a:pPr>
              <a:lnSpc>
                <a:spcPct val="90000"/>
              </a:lnSpc>
            </a:pPr>
            <a:r>
              <a:rPr lang="en-US" sz="2800" b="1"/>
              <a:t>He submitted the treaty to the Senate anyway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Which easily ratified it by the required 2/3 vote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Opposed by the Federalists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Who ironically has always been loose constructionists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Because the west had been voting republican</a:t>
            </a:r>
          </a:p>
          <a:p>
            <a:pPr lvl="3">
              <a:lnSpc>
                <a:spcPct val="90000"/>
              </a:lnSpc>
            </a:pPr>
            <a:r>
              <a:rPr lang="en-US" sz="1800" b="1"/>
              <a:t>More western states, more Republicans, less control for Federalists</a:t>
            </a:r>
          </a:p>
          <a:p>
            <a:pPr lvl="3">
              <a:lnSpc>
                <a:spcPct val="90000"/>
              </a:lnSpc>
            </a:pPr>
            <a:r>
              <a:rPr lang="en-US" sz="1800" b="1"/>
              <a:t>Saw the Louisiana Purchase as their death warrant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Lewis and Clark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Sent to explore the Louisiana Purchase (1804-06)</a:t>
            </a:r>
          </a:p>
          <a:p>
            <a:pPr>
              <a:lnSpc>
                <a:spcPct val="80000"/>
              </a:lnSpc>
            </a:pPr>
            <a:r>
              <a:rPr lang="en-US" sz="2800" b="1"/>
              <a:t>Meriweather Lewis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Jefferson’s personal secretary</a:t>
            </a:r>
          </a:p>
          <a:p>
            <a:pPr>
              <a:lnSpc>
                <a:spcPct val="80000"/>
              </a:lnSpc>
            </a:pPr>
            <a:r>
              <a:rPr lang="en-US" sz="2800" b="1"/>
              <a:t>William Clark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Professional soldier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Had participated in Battle of Fallen Timbers</a:t>
            </a:r>
          </a:p>
          <a:p>
            <a:pPr>
              <a:lnSpc>
                <a:spcPct val="80000"/>
              </a:lnSpc>
            </a:pPr>
            <a:r>
              <a:rPr lang="en-US" sz="2800" b="1"/>
              <a:t>Departed from St. Louis during winter of 1804</a:t>
            </a:r>
          </a:p>
          <a:p>
            <a:pPr>
              <a:lnSpc>
                <a:spcPct val="80000"/>
              </a:lnSpc>
            </a:pPr>
            <a:r>
              <a:rPr lang="en-US" sz="2800" b="1"/>
              <a:t>Assisted by Sacajawea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Shoshone guide and translator</a:t>
            </a:r>
          </a:p>
          <a:p>
            <a:pPr>
              <a:lnSpc>
                <a:spcPct val="80000"/>
              </a:lnSpc>
            </a:pPr>
            <a:r>
              <a:rPr lang="en-US" sz="2800" b="1"/>
              <a:t>Followed course of Missouri River</a:t>
            </a:r>
          </a:p>
          <a:p>
            <a:pPr>
              <a:lnSpc>
                <a:spcPct val="80000"/>
              </a:lnSpc>
            </a:pPr>
            <a:r>
              <a:rPr lang="en-US" sz="2800" b="1"/>
              <a:t>Went as far as the mouth of Columbia River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Giving the US claims to the Oregon Country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820</Words>
  <Application>Microsoft Office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New Nation Part II</vt:lpstr>
      <vt:lpstr>Slide 2</vt:lpstr>
      <vt:lpstr>Slide 3</vt:lpstr>
      <vt:lpstr>Slide 4</vt:lpstr>
      <vt:lpstr>Louisiana Territory</vt:lpstr>
      <vt:lpstr>Toussaint L’Ouverture</vt:lpstr>
      <vt:lpstr>Negotiations</vt:lpstr>
      <vt:lpstr>Jefferson’s Dilemma</vt:lpstr>
      <vt:lpstr>Lewis and Clark</vt:lpstr>
      <vt:lpstr>Jefferson Maintains Neutrality</vt:lpstr>
      <vt:lpstr>Slide 11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Nation</dc:title>
  <dc:creator>WCPSS</dc:creator>
  <cp:lastModifiedBy>lbyrne</cp:lastModifiedBy>
  <cp:revision>37</cp:revision>
  <dcterms:created xsi:type="dcterms:W3CDTF">2010-01-22T13:16:32Z</dcterms:created>
  <dcterms:modified xsi:type="dcterms:W3CDTF">2013-10-15T10:45:42Z</dcterms:modified>
</cp:coreProperties>
</file>